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8" r:id="rId12"/>
    <p:sldId id="266" r:id="rId13"/>
    <p:sldId id="269" r:id="rId14"/>
    <p:sldId id="267"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602"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B54AEA0-2086-447E-8158-2C0ACB81C304}" type="datetimeFigureOut">
              <a:rPr lang="en-US" smtClean="0"/>
              <a:t>1/6/2012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52C763-AC18-45DF-B642-CE058F629713}" type="slidenum">
              <a:rPr lang="en-US" smtClean="0"/>
              <a:t>‹#›</a:t>
            </a:fld>
            <a:endParaRPr lang="en-US"/>
          </a:p>
        </p:txBody>
      </p:sp>
    </p:spTree>
    <p:extLst>
      <p:ext uri="{BB962C8B-B14F-4D97-AF65-F5344CB8AC3E}">
        <p14:creationId xmlns:p14="http://schemas.microsoft.com/office/powerpoint/2010/main" val="9285987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B54AEA0-2086-447E-8158-2C0ACB81C304}" type="datetimeFigureOut">
              <a:rPr lang="en-US" smtClean="0"/>
              <a:t>1/6/2012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52C763-AC18-45DF-B642-CE058F629713}" type="slidenum">
              <a:rPr lang="en-US" smtClean="0"/>
              <a:t>‹#›</a:t>
            </a:fld>
            <a:endParaRPr lang="en-US"/>
          </a:p>
        </p:txBody>
      </p:sp>
    </p:spTree>
    <p:extLst>
      <p:ext uri="{BB962C8B-B14F-4D97-AF65-F5344CB8AC3E}">
        <p14:creationId xmlns:p14="http://schemas.microsoft.com/office/powerpoint/2010/main" val="7222318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B54AEA0-2086-447E-8158-2C0ACB81C304}" type="datetimeFigureOut">
              <a:rPr lang="en-US" smtClean="0"/>
              <a:t>1/6/2012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52C763-AC18-45DF-B642-CE058F629713}" type="slidenum">
              <a:rPr lang="en-US" smtClean="0"/>
              <a:t>‹#›</a:t>
            </a:fld>
            <a:endParaRPr lang="en-US"/>
          </a:p>
        </p:txBody>
      </p:sp>
    </p:spTree>
    <p:extLst>
      <p:ext uri="{BB962C8B-B14F-4D97-AF65-F5344CB8AC3E}">
        <p14:creationId xmlns:p14="http://schemas.microsoft.com/office/powerpoint/2010/main" val="40046007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B54AEA0-2086-447E-8158-2C0ACB81C304}" type="datetimeFigureOut">
              <a:rPr lang="en-US" smtClean="0"/>
              <a:t>1/6/2012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52C763-AC18-45DF-B642-CE058F629713}" type="slidenum">
              <a:rPr lang="en-US" smtClean="0"/>
              <a:t>‹#›</a:t>
            </a:fld>
            <a:endParaRPr lang="en-US"/>
          </a:p>
        </p:txBody>
      </p:sp>
    </p:spTree>
    <p:extLst>
      <p:ext uri="{BB962C8B-B14F-4D97-AF65-F5344CB8AC3E}">
        <p14:creationId xmlns:p14="http://schemas.microsoft.com/office/powerpoint/2010/main" val="18571474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B54AEA0-2086-447E-8158-2C0ACB81C304}" type="datetimeFigureOut">
              <a:rPr lang="en-US" smtClean="0"/>
              <a:t>1/6/2012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52C763-AC18-45DF-B642-CE058F629713}" type="slidenum">
              <a:rPr lang="en-US" smtClean="0"/>
              <a:t>‹#›</a:t>
            </a:fld>
            <a:endParaRPr lang="en-US"/>
          </a:p>
        </p:txBody>
      </p:sp>
    </p:spTree>
    <p:extLst>
      <p:ext uri="{BB962C8B-B14F-4D97-AF65-F5344CB8AC3E}">
        <p14:creationId xmlns:p14="http://schemas.microsoft.com/office/powerpoint/2010/main" val="35275835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B54AEA0-2086-447E-8158-2C0ACB81C304}" type="datetimeFigureOut">
              <a:rPr lang="en-US" smtClean="0"/>
              <a:t>1/6/2012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52C763-AC18-45DF-B642-CE058F629713}" type="slidenum">
              <a:rPr lang="en-US" smtClean="0"/>
              <a:t>‹#›</a:t>
            </a:fld>
            <a:endParaRPr lang="en-US"/>
          </a:p>
        </p:txBody>
      </p:sp>
    </p:spTree>
    <p:extLst>
      <p:ext uri="{BB962C8B-B14F-4D97-AF65-F5344CB8AC3E}">
        <p14:creationId xmlns:p14="http://schemas.microsoft.com/office/powerpoint/2010/main" val="6042943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B54AEA0-2086-447E-8158-2C0ACB81C304}" type="datetimeFigureOut">
              <a:rPr lang="en-US" smtClean="0"/>
              <a:t>1/6/2012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252C763-AC18-45DF-B642-CE058F629713}" type="slidenum">
              <a:rPr lang="en-US" smtClean="0"/>
              <a:t>‹#›</a:t>
            </a:fld>
            <a:endParaRPr lang="en-US"/>
          </a:p>
        </p:txBody>
      </p:sp>
    </p:spTree>
    <p:extLst>
      <p:ext uri="{BB962C8B-B14F-4D97-AF65-F5344CB8AC3E}">
        <p14:creationId xmlns:p14="http://schemas.microsoft.com/office/powerpoint/2010/main" val="28280295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B54AEA0-2086-447E-8158-2C0ACB81C304}" type="datetimeFigureOut">
              <a:rPr lang="en-US" smtClean="0"/>
              <a:t>1/6/2012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252C763-AC18-45DF-B642-CE058F629713}" type="slidenum">
              <a:rPr lang="en-US" smtClean="0"/>
              <a:t>‹#›</a:t>
            </a:fld>
            <a:endParaRPr lang="en-US"/>
          </a:p>
        </p:txBody>
      </p:sp>
    </p:spTree>
    <p:extLst>
      <p:ext uri="{BB962C8B-B14F-4D97-AF65-F5344CB8AC3E}">
        <p14:creationId xmlns:p14="http://schemas.microsoft.com/office/powerpoint/2010/main" val="33767276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54AEA0-2086-447E-8158-2C0ACB81C304}" type="datetimeFigureOut">
              <a:rPr lang="en-US" smtClean="0"/>
              <a:t>1/6/2012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252C763-AC18-45DF-B642-CE058F629713}" type="slidenum">
              <a:rPr lang="en-US" smtClean="0"/>
              <a:t>‹#›</a:t>
            </a:fld>
            <a:endParaRPr lang="en-US"/>
          </a:p>
        </p:txBody>
      </p:sp>
    </p:spTree>
    <p:extLst>
      <p:ext uri="{BB962C8B-B14F-4D97-AF65-F5344CB8AC3E}">
        <p14:creationId xmlns:p14="http://schemas.microsoft.com/office/powerpoint/2010/main" val="5436104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B54AEA0-2086-447E-8158-2C0ACB81C304}" type="datetimeFigureOut">
              <a:rPr lang="en-US" smtClean="0"/>
              <a:t>1/6/2012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52C763-AC18-45DF-B642-CE058F629713}" type="slidenum">
              <a:rPr lang="en-US" smtClean="0"/>
              <a:t>‹#›</a:t>
            </a:fld>
            <a:endParaRPr lang="en-US"/>
          </a:p>
        </p:txBody>
      </p:sp>
    </p:spTree>
    <p:extLst>
      <p:ext uri="{BB962C8B-B14F-4D97-AF65-F5344CB8AC3E}">
        <p14:creationId xmlns:p14="http://schemas.microsoft.com/office/powerpoint/2010/main" val="17582485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B54AEA0-2086-447E-8158-2C0ACB81C304}" type="datetimeFigureOut">
              <a:rPr lang="en-US" smtClean="0"/>
              <a:t>1/6/2012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52C763-AC18-45DF-B642-CE058F629713}" type="slidenum">
              <a:rPr lang="en-US" smtClean="0"/>
              <a:t>‹#›</a:t>
            </a:fld>
            <a:endParaRPr lang="en-US"/>
          </a:p>
        </p:txBody>
      </p:sp>
    </p:spTree>
    <p:extLst>
      <p:ext uri="{BB962C8B-B14F-4D97-AF65-F5344CB8AC3E}">
        <p14:creationId xmlns:p14="http://schemas.microsoft.com/office/powerpoint/2010/main" val="13331329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lumMod val="40000"/>
            <a:lumOff val="60000"/>
            <a:alpha val="71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54AEA0-2086-447E-8158-2C0ACB81C304}" type="datetimeFigureOut">
              <a:rPr lang="en-US" smtClean="0"/>
              <a:t>1/6/2012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52C763-AC18-45DF-B642-CE058F629713}" type="slidenum">
              <a:rPr lang="en-US" smtClean="0"/>
              <a:t>‹#›</a:t>
            </a:fld>
            <a:endParaRPr lang="en-US"/>
          </a:p>
        </p:txBody>
      </p:sp>
    </p:spTree>
    <p:extLst>
      <p:ext uri="{BB962C8B-B14F-4D97-AF65-F5344CB8AC3E}">
        <p14:creationId xmlns:p14="http://schemas.microsoft.com/office/powerpoint/2010/main" val="12632232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biblegateway.com/passage/?search=Revelation%203&amp;version=HCSB;NKJV"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914400"/>
          </a:xfrm>
        </p:spPr>
        <p:txBody>
          <a:bodyPr/>
          <a:lstStyle/>
          <a:p>
            <a:r>
              <a:rPr lang="en-US" b="1" u="sng" dirty="0" smtClean="0"/>
              <a:t>Welcome to our Services</a:t>
            </a:r>
            <a:endParaRPr lang="en-US" dirty="0"/>
          </a:p>
        </p:txBody>
      </p:sp>
      <p:sp>
        <p:nvSpPr>
          <p:cNvPr id="3" name="Subtitle 2"/>
          <p:cNvSpPr>
            <a:spLocks noGrp="1"/>
          </p:cNvSpPr>
          <p:nvPr>
            <p:ph type="subTitle" idx="1"/>
          </p:nvPr>
        </p:nvSpPr>
        <p:spPr>
          <a:xfrm>
            <a:off x="685800" y="4724400"/>
            <a:ext cx="7772400" cy="1447800"/>
          </a:xfrm>
        </p:spPr>
        <p:txBody>
          <a:bodyPr>
            <a:normAutofit fontScale="92500" lnSpcReduction="20000"/>
          </a:bodyPr>
          <a:lstStyle/>
          <a:p>
            <a:r>
              <a:rPr lang="en-US" b="1" dirty="0" smtClean="0">
                <a:solidFill>
                  <a:srgbClr val="0000FF"/>
                </a:solidFill>
              </a:rPr>
              <a:t>Members are always Appreciated </a:t>
            </a:r>
          </a:p>
          <a:p>
            <a:endParaRPr lang="en-US" dirty="0" smtClean="0">
              <a:solidFill>
                <a:srgbClr val="0000FF"/>
              </a:solidFill>
            </a:endParaRPr>
          </a:p>
          <a:p>
            <a:r>
              <a:rPr lang="en-US" dirty="0" smtClean="0">
                <a:solidFill>
                  <a:srgbClr val="FF0000"/>
                </a:solidFill>
              </a:rPr>
              <a:t> </a:t>
            </a:r>
            <a:r>
              <a:rPr lang="en-US" b="1" dirty="0" smtClean="0">
                <a:solidFill>
                  <a:srgbClr val="FF0000"/>
                </a:solidFill>
              </a:rPr>
              <a:t>Visitors are always Honored Guests</a:t>
            </a:r>
          </a:p>
          <a:p>
            <a:endParaRPr lang="en-US" dirty="0"/>
          </a:p>
        </p:txBody>
      </p:sp>
      <p:pic>
        <p:nvPicPr>
          <p:cNvPr id="4" name="Picture 2" descr="C:\Users\Gavin\AppData\Local\Microsoft\Windows\Temporary Internet Files\Content.IE5\FIF74RSZ\MC900071138[1].wmf"/>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a:xfrm>
            <a:off x="1447800" y="1676400"/>
            <a:ext cx="6248400" cy="3048000"/>
          </a:xfrm>
          <a:noFill/>
          <a:extLst>
            <a:ext uri="{909E8E84-426E-40DD-AFC4-6F175D3DCCD1}">
              <a14:hiddenFill xmlns:a14="http://schemas.microsoft.com/office/drawing/2010/main">
                <a:solidFill>
                  <a:srgbClr val="FFFFFF"/>
                </a:solidFill>
              </a14:hiddenFill>
            </a:ext>
          </a:extLst>
        </p:spPr>
      </p:pic>
      <p:pic>
        <p:nvPicPr>
          <p:cNvPr id="5" name="Picture 2" descr="C:\Users\Gavin\AppData\Local\Microsoft\Windows\Temporary Internet Files\Content.IE5\FIF74RSZ\MC900071138[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a:xfrm>
            <a:off x="1600200" y="1828800"/>
            <a:ext cx="6248400" cy="2667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859425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r>
              <a:rPr lang="en-US" b="1" dirty="0" smtClean="0"/>
              <a:t/>
            </a:r>
            <a:br>
              <a:rPr lang="en-US" b="1" dirty="0" smtClean="0"/>
            </a:br>
            <a:r>
              <a:rPr lang="en-US" b="1" dirty="0" smtClean="0"/>
              <a:t>III</a:t>
            </a:r>
            <a:r>
              <a:rPr lang="en-US" b="1" dirty="0"/>
              <a:t>. A Choice Offered By Joshua</a:t>
            </a:r>
            <a:r>
              <a:rPr lang="en-US" dirty="0"/>
              <a:t/>
            </a:r>
            <a:br>
              <a:rPr lang="en-US" dirty="0"/>
            </a:br>
            <a:endParaRPr lang="en-US" dirty="0"/>
          </a:p>
        </p:txBody>
      </p:sp>
      <p:sp>
        <p:nvSpPr>
          <p:cNvPr id="3" name="Content Placeholder 2"/>
          <p:cNvSpPr>
            <a:spLocks noGrp="1"/>
          </p:cNvSpPr>
          <p:nvPr>
            <p:ph idx="1"/>
          </p:nvPr>
        </p:nvSpPr>
        <p:spPr>
          <a:xfrm>
            <a:off x="228600" y="1295400"/>
            <a:ext cx="8686800" cy="5257800"/>
          </a:xfrm>
        </p:spPr>
        <p:txBody>
          <a:bodyPr>
            <a:normAutofit fontScale="92500" lnSpcReduction="10000"/>
          </a:bodyPr>
          <a:lstStyle/>
          <a:p>
            <a:pPr marL="514350" indent="-514350">
              <a:buAutoNum type="alphaUcPeriod"/>
            </a:pPr>
            <a:r>
              <a:rPr lang="en-US" dirty="0" smtClean="0"/>
              <a:t>(</a:t>
            </a:r>
            <a:r>
              <a:rPr lang="en-US" b="1" dirty="0"/>
              <a:t>Joshua 24:14-25</a:t>
            </a:r>
            <a:r>
              <a:rPr lang="en-US" dirty="0" smtClean="0"/>
              <a:t>). Let’s Read</a:t>
            </a:r>
          </a:p>
          <a:p>
            <a:pPr marL="0" indent="0">
              <a:buNone/>
            </a:pPr>
            <a:r>
              <a:rPr lang="en-US" dirty="0" smtClean="0"/>
              <a:t>B. </a:t>
            </a:r>
            <a:r>
              <a:rPr lang="en-US" b="1" dirty="0">
                <a:solidFill>
                  <a:srgbClr val="C00000"/>
                </a:solidFill>
              </a:rPr>
              <a:t>Their response was immediate acceptance</a:t>
            </a:r>
            <a:r>
              <a:rPr lang="en-US" dirty="0" smtClean="0"/>
              <a:t>.</a:t>
            </a:r>
          </a:p>
          <a:p>
            <a:pPr marL="0" indent="0">
              <a:buNone/>
            </a:pPr>
            <a:r>
              <a:rPr lang="en-US" dirty="0" smtClean="0"/>
              <a:t>16. </a:t>
            </a:r>
            <a:r>
              <a:rPr lang="en-US" i="1" dirty="0" smtClean="0"/>
              <a:t>So the people answered and said: “Far be it from us that we should forsake the LORD to serve other gods; </a:t>
            </a:r>
            <a:r>
              <a:rPr lang="en-US" i="1" baseline="30000" dirty="0" smtClean="0"/>
              <a:t>17</a:t>
            </a:r>
            <a:r>
              <a:rPr lang="en-US" i="1" dirty="0" smtClean="0"/>
              <a:t> for the LORD our God is He who brought us and our fathers up out of the land of Egypt, from the house of bondage, who did those great signs in our sight, and preserved us in all the way that we went and among all the people through whom we passed. </a:t>
            </a:r>
            <a:r>
              <a:rPr lang="en-US" i="1" baseline="30000" dirty="0" smtClean="0"/>
              <a:t>18</a:t>
            </a:r>
            <a:r>
              <a:rPr lang="en-US" i="1" dirty="0" smtClean="0"/>
              <a:t> And the LORD drove out from before us all the people, including the Amorites who dwelt in the land. </a:t>
            </a:r>
            <a:r>
              <a:rPr lang="en-US" b="1" i="1" dirty="0" smtClean="0">
                <a:solidFill>
                  <a:srgbClr val="C00000"/>
                </a:solidFill>
              </a:rPr>
              <a:t>We also will serve the LORD, for He is our God.”</a:t>
            </a:r>
          </a:p>
          <a:p>
            <a:pPr marL="0" indent="0">
              <a:buNone/>
            </a:pPr>
            <a:endParaRPr lang="en-US" dirty="0"/>
          </a:p>
          <a:p>
            <a:endParaRPr lang="en-US" dirty="0"/>
          </a:p>
        </p:txBody>
      </p:sp>
    </p:spTree>
    <p:extLst>
      <p:ext uri="{BB962C8B-B14F-4D97-AF65-F5344CB8AC3E}">
        <p14:creationId xmlns:p14="http://schemas.microsoft.com/office/powerpoint/2010/main" val="14705955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500"/>
                                        <p:tgtEl>
                                          <p:spTgt spid="3">
                                            <p:txEl>
                                              <p:pRg st="1" end="1"/>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barn(inVertical)">
                                      <p:cBhvr>
                                        <p:cTn id="10"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 Choice Offered By Joshua</a:t>
            </a:r>
            <a:endParaRPr lang="en-US" dirty="0"/>
          </a:p>
        </p:txBody>
      </p:sp>
      <p:sp>
        <p:nvSpPr>
          <p:cNvPr id="3" name="Content Placeholder 2"/>
          <p:cNvSpPr>
            <a:spLocks noGrp="1"/>
          </p:cNvSpPr>
          <p:nvPr>
            <p:ph idx="1"/>
          </p:nvPr>
        </p:nvSpPr>
        <p:spPr>
          <a:xfrm>
            <a:off x="152400" y="1600200"/>
            <a:ext cx="8839200" cy="5105400"/>
          </a:xfrm>
        </p:spPr>
        <p:txBody>
          <a:bodyPr>
            <a:normAutofit/>
          </a:bodyPr>
          <a:lstStyle/>
          <a:p>
            <a:pPr marL="0" lvl="0" indent="0">
              <a:buNone/>
            </a:pPr>
            <a:r>
              <a:rPr lang="en-US" sz="2500" dirty="0">
                <a:solidFill>
                  <a:prstClr val="black"/>
                </a:solidFill>
              </a:rPr>
              <a:t>C. </a:t>
            </a:r>
            <a:r>
              <a:rPr lang="en-US" sz="2500" b="1" dirty="0">
                <a:solidFill>
                  <a:prstClr val="black"/>
                </a:solidFill>
              </a:rPr>
              <a:t>However, Joshua reminds them of the commitment involved in their decision</a:t>
            </a:r>
            <a:r>
              <a:rPr lang="en-US" sz="2500" b="1" dirty="0" smtClean="0">
                <a:solidFill>
                  <a:prstClr val="black"/>
                </a:solidFill>
              </a:rPr>
              <a:t>.  Joshua 24:19-22</a:t>
            </a:r>
            <a:endParaRPr lang="en-US" sz="2500" b="1" dirty="0">
              <a:solidFill>
                <a:prstClr val="black"/>
              </a:solidFill>
            </a:endParaRPr>
          </a:p>
          <a:p>
            <a:pPr marL="0" lvl="0" indent="0">
              <a:buNone/>
            </a:pPr>
            <a:r>
              <a:rPr lang="en-US" sz="2500" dirty="0">
                <a:solidFill>
                  <a:prstClr val="black"/>
                </a:solidFill>
              </a:rPr>
              <a:t> </a:t>
            </a:r>
            <a:r>
              <a:rPr lang="en-US" sz="2500" baseline="30000" dirty="0" smtClean="0">
                <a:solidFill>
                  <a:prstClr val="black"/>
                </a:solidFill>
              </a:rPr>
              <a:t>19</a:t>
            </a:r>
            <a:r>
              <a:rPr lang="en-US" sz="2500" dirty="0" smtClean="0">
                <a:solidFill>
                  <a:prstClr val="black"/>
                </a:solidFill>
              </a:rPr>
              <a:t> </a:t>
            </a:r>
            <a:r>
              <a:rPr lang="en-US" sz="2800" i="1" dirty="0" smtClean="0"/>
              <a:t>But Joshua said to the people, “You cannot serve the LORD, for He is a holy God. He is a jealous God; </a:t>
            </a:r>
            <a:r>
              <a:rPr lang="en-US" sz="2800" b="1" i="1" dirty="0" smtClean="0">
                <a:solidFill>
                  <a:srgbClr val="C00000"/>
                </a:solidFill>
              </a:rPr>
              <a:t>He will not forgive your transgressions nor your sins. 20. </a:t>
            </a:r>
            <a:r>
              <a:rPr lang="en-US" sz="2500" b="1" i="1" dirty="0" smtClean="0">
                <a:solidFill>
                  <a:srgbClr val="C00000"/>
                </a:solidFill>
              </a:rPr>
              <a:t>If </a:t>
            </a:r>
            <a:r>
              <a:rPr lang="en-US" sz="2500" b="1" i="1" dirty="0">
                <a:solidFill>
                  <a:srgbClr val="C00000"/>
                </a:solidFill>
              </a:rPr>
              <a:t>you forsake the LORD and serve foreign gods, then He will turn and do you harm and consume you, after He has done you good.” </a:t>
            </a:r>
            <a:br>
              <a:rPr lang="en-US" sz="2500" b="1" i="1" dirty="0">
                <a:solidFill>
                  <a:srgbClr val="C00000"/>
                </a:solidFill>
              </a:rPr>
            </a:br>
            <a:r>
              <a:rPr lang="en-US" sz="2500" i="1" baseline="30000" dirty="0">
                <a:solidFill>
                  <a:prstClr val="black"/>
                </a:solidFill>
              </a:rPr>
              <a:t>21</a:t>
            </a:r>
            <a:r>
              <a:rPr lang="en-US" sz="2500" i="1" dirty="0">
                <a:solidFill>
                  <a:prstClr val="black"/>
                </a:solidFill>
              </a:rPr>
              <a:t> And the people said to Joshua, “No, but we will serve the LORD!” </a:t>
            </a:r>
            <a:br>
              <a:rPr lang="en-US" sz="2500" i="1" dirty="0">
                <a:solidFill>
                  <a:prstClr val="black"/>
                </a:solidFill>
              </a:rPr>
            </a:br>
            <a:r>
              <a:rPr lang="en-US" sz="2500" i="1" baseline="30000" dirty="0">
                <a:solidFill>
                  <a:prstClr val="black"/>
                </a:solidFill>
              </a:rPr>
              <a:t>22</a:t>
            </a:r>
            <a:r>
              <a:rPr lang="en-US" sz="2500" i="1" dirty="0">
                <a:solidFill>
                  <a:prstClr val="black"/>
                </a:solidFill>
              </a:rPr>
              <a:t> So Joshua said to the people, “You are witnesses against yourselves that you have chosen the LORD for yourselves, to serve Him.” </a:t>
            </a:r>
            <a:r>
              <a:rPr lang="en-US" sz="2500" i="1" dirty="0" smtClean="0">
                <a:solidFill>
                  <a:prstClr val="black"/>
                </a:solidFill>
              </a:rPr>
              <a:t> And </a:t>
            </a:r>
            <a:r>
              <a:rPr lang="en-US" sz="2500" i="1" dirty="0">
                <a:solidFill>
                  <a:prstClr val="black"/>
                </a:solidFill>
              </a:rPr>
              <a:t>they said, “We are witnesses!”</a:t>
            </a:r>
          </a:p>
          <a:p>
            <a:endParaRPr lang="en-US" dirty="0"/>
          </a:p>
        </p:txBody>
      </p:sp>
    </p:spTree>
    <p:extLst>
      <p:ext uri="{BB962C8B-B14F-4D97-AF65-F5344CB8AC3E}">
        <p14:creationId xmlns:p14="http://schemas.microsoft.com/office/powerpoint/2010/main" val="39939308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smtClean="0"/>
              <a:t>Conclusion:</a:t>
            </a:r>
            <a:endParaRPr lang="en-US" dirty="0"/>
          </a:p>
        </p:txBody>
      </p:sp>
      <p:sp>
        <p:nvSpPr>
          <p:cNvPr id="3" name="Content Placeholder 2"/>
          <p:cNvSpPr>
            <a:spLocks noGrp="1"/>
          </p:cNvSpPr>
          <p:nvPr>
            <p:ph idx="1"/>
          </p:nvPr>
        </p:nvSpPr>
        <p:spPr>
          <a:xfrm>
            <a:off x="152400" y="1143000"/>
            <a:ext cx="8839200" cy="5486400"/>
          </a:xfrm>
        </p:spPr>
        <p:txBody>
          <a:bodyPr>
            <a:normAutofit fontScale="92500" lnSpcReduction="20000"/>
          </a:bodyPr>
          <a:lstStyle/>
          <a:p>
            <a:pPr marL="514350" indent="-514350">
              <a:buAutoNum type="arabicPeriod"/>
            </a:pPr>
            <a:r>
              <a:rPr lang="en-US" dirty="0" smtClean="0"/>
              <a:t>When it comes to making the “choice” regarding serving God or Satan  - they refuse to choose God.  </a:t>
            </a:r>
            <a:r>
              <a:rPr lang="en-US" b="1" dirty="0" smtClean="0"/>
              <a:t>Is that you?</a:t>
            </a:r>
          </a:p>
          <a:p>
            <a:pPr marL="514350" indent="-514350">
              <a:buAutoNum type="arabicPeriod"/>
            </a:pPr>
            <a:r>
              <a:rPr lang="en-US" dirty="0" smtClean="0"/>
              <a:t>Some hesitate to make the correct choice Time could run out if one hesitates too long. </a:t>
            </a:r>
            <a:r>
              <a:rPr lang="en-US" b="1" dirty="0" smtClean="0"/>
              <a:t>Will that happen to You?</a:t>
            </a:r>
          </a:p>
          <a:p>
            <a:pPr marL="514350" indent="-514350">
              <a:buAutoNum type="arabicPeriod"/>
            </a:pPr>
            <a:r>
              <a:rPr lang="en-US" dirty="0" smtClean="0"/>
              <a:t>And then others realize that the correct choice is to serve God.  </a:t>
            </a:r>
            <a:r>
              <a:rPr lang="en-US" b="1" dirty="0" smtClean="0"/>
              <a:t>Will that Be You?</a:t>
            </a:r>
          </a:p>
          <a:p>
            <a:pPr marL="514350" indent="-514350">
              <a:buAutoNum type="arabicPeriod"/>
            </a:pPr>
            <a:r>
              <a:rPr lang="en-US" b="1" dirty="0" smtClean="0">
                <a:solidFill>
                  <a:srgbClr val="C00000"/>
                </a:solidFill>
              </a:rPr>
              <a:t>The </a:t>
            </a:r>
            <a:r>
              <a:rPr lang="en-US" b="1" dirty="0">
                <a:solidFill>
                  <a:srgbClr val="C00000"/>
                </a:solidFill>
              </a:rPr>
              <a:t>eternal destiny of your soul rests entirely in your hands—its your choice</a:t>
            </a:r>
            <a:r>
              <a:rPr lang="en-US" dirty="0"/>
              <a:t>.</a:t>
            </a:r>
          </a:p>
          <a:p>
            <a:pPr marL="0" indent="0">
              <a:buNone/>
            </a:pPr>
            <a:r>
              <a:rPr lang="en-US" dirty="0" smtClean="0"/>
              <a:t>5. </a:t>
            </a:r>
            <a:r>
              <a:rPr lang="en-US" dirty="0"/>
              <a:t>All I can do is remind you of God’s love for you and </a:t>
            </a:r>
            <a:r>
              <a:rPr lang="en-US" dirty="0" smtClean="0"/>
              <a:t>  	encourage </a:t>
            </a:r>
            <a:r>
              <a:rPr lang="en-US" dirty="0"/>
              <a:t>you to </a:t>
            </a:r>
            <a:r>
              <a:rPr lang="en-US" dirty="0" smtClean="0"/>
              <a:t>make the </a:t>
            </a:r>
            <a:r>
              <a:rPr lang="en-US" dirty="0"/>
              <a:t>right </a:t>
            </a:r>
            <a:r>
              <a:rPr lang="en-US" dirty="0" smtClean="0"/>
              <a:t>choice, the rest 	is up to </a:t>
            </a:r>
            <a:r>
              <a:rPr lang="en-US" b="1" dirty="0" smtClean="0">
                <a:solidFill>
                  <a:srgbClr val="C00000"/>
                </a:solidFill>
              </a:rPr>
              <a:t>YOU!</a:t>
            </a:r>
            <a:endParaRPr lang="en-US" b="1" dirty="0">
              <a:solidFill>
                <a:srgbClr val="C00000"/>
              </a:solidFill>
            </a:endParaRPr>
          </a:p>
        </p:txBody>
      </p:sp>
    </p:spTree>
    <p:extLst>
      <p:ext uri="{BB962C8B-B14F-4D97-AF65-F5344CB8AC3E}">
        <p14:creationId xmlns:p14="http://schemas.microsoft.com/office/powerpoint/2010/main" val="161175326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Choose Whom You Will Serve</a:t>
            </a:r>
            <a:endParaRPr lang="en-US" dirty="0"/>
          </a:p>
        </p:txBody>
      </p:sp>
      <p:pic>
        <p:nvPicPr>
          <p:cNvPr id="4" name="Picture 2" descr="C:\Users\Gavin\AppData\Local\Microsoft\Windows\Temporary Internet Files\Content.IE5\TN82V57Z\MP900449057[1].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177528" y="1600200"/>
            <a:ext cx="6788944" cy="4525963"/>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2895600" y="3373808"/>
            <a:ext cx="914400" cy="38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GOD</a:t>
            </a:r>
            <a:endParaRPr lang="en-US" b="1" dirty="0"/>
          </a:p>
        </p:txBody>
      </p:sp>
      <p:sp>
        <p:nvSpPr>
          <p:cNvPr id="6" name="Rectangle 5"/>
          <p:cNvSpPr/>
          <p:nvPr/>
        </p:nvSpPr>
        <p:spPr>
          <a:xfrm>
            <a:off x="5410200" y="2971800"/>
            <a:ext cx="9144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SATAN</a:t>
            </a:r>
            <a:endParaRPr lang="en-US" b="1" dirty="0"/>
          </a:p>
        </p:txBody>
      </p:sp>
    </p:spTree>
    <p:extLst>
      <p:ext uri="{BB962C8B-B14F-4D97-AF65-F5344CB8AC3E}">
        <p14:creationId xmlns:p14="http://schemas.microsoft.com/office/powerpoint/2010/main" val="199572370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Must You Do To Be Saved?</a:t>
            </a:r>
            <a:endParaRPr lang="en-US" dirty="0"/>
          </a:p>
        </p:txBody>
      </p:sp>
      <p:sp>
        <p:nvSpPr>
          <p:cNvPr id="3" name="Content Placeholder 2"/>
          <p:cNvSpPr>
            <a:spLocks noGrp="1"/>
          </p:cNvSpPr>
          <p:nvPr>
            <p:ph idx="1"/>
          </p:nvPr>
        </p:nvSpPr>
        <p:spPr>
          <a:xfrm>
            <a:off x="228600" y="1371600"/>
            <a:ext cx="8686800" cy="5105400"/>
          </a:xfrm>
        </p:spPr>
        <p:txBody>
          <a:bodyPr>
            <a:normAutofit fontScale="92500"/>
          </a:bodyPr>
          <a:lstStyle/>
          <a:p>
            <a:pPr>
              <a:buFontTx/>
              <a:buNone/>
              <a:defRPr/>
            </a:pPr>
            <a:r>
              <a:rPr lang="en-US" b="1" u="sng" dirty="0"/>
              <a:t>HEAR</a:t>
            </a:r>
            <a:r>
              <a:rPr lang="en-US" dirty="0"/>
              <a:t> the Message of Christ  -              </a:t>
            </a:r>
            <a:r>
              <a:rPr lang="en-US" b="1" u="sng" dirty="0"/>
              <a:t>ROMANS 10:17 </a:t>
            </a:r>
          </a:p>
          <a:p>
            <a:pPr>
              <a:buFontTx/>
              <a:buNone/>
              <a:defRPr/>
            </a:pPr>
            <a:r>
              <a:rPr lang="en-US" b="1" u="sng" dirty="0"/>
              <a:t>BELIEVE  </a:t>
            </a:r>
            <a:r>
              <a:rPr lang="en-US" dirty="0"/>
              <a:t>that Message  -                         </a:t>
            </a:r>
            <a:r>
              <a:rPr lang="en-US" b="1" u="sng" dirty="0"/>
              <a:t>MARK 16:16 </a:t>
            </a:r>
            <a:r>
              <a:rPr lang="en-US" dirty="0"/>
              <a:t>						         </a:t>
            </a:r>
            <a:r>
              <a:rPr lang="en-US" dirty="0" smtClean="0"/>
              <a:t>         </a:t>
            </a:r>
            <a:r>
              <a:rPr lang="en-US" b="1" u="sng" dirty="0"/>
              <a:t>JOHN 8:24</a:t>
            </a:r>
          </a:p>
          <a:p>
            <a:pPr>
              <a:buFontTx/>
              <a:buNone/>
              <a:defRPr/>
            </a:pPr>
            <a:r>
              <a:rPr lang="en-US" b="1" u="sng" dirty="0"/>
              <a:t>REPENT</a:t>
            </a:r>
            <a:r>
              <a:rPr lang="en-US" dirty="0"/>
              <a:t>  of your Sins -                                </a:t>
            </a:r>
            <a:r>
              <a:rPr lang="en-US" b="1" u="sng" dirty="0"/>
              <a:t>LUKE 13:3</a:t>
            </a:r>
          </a:p>
          <a:p>
            <a:pPr>
              <a:buFontTx/>
              <a:buNone/>
              <a:defRPr/>
            </a:pPr>
            <a:r>
              <a:rPr lang="en-US" dirty="0"/>
              <a:t>                                                                   </a:t>
            </a:r>
            <a:r>
              <a:rPr lang="en-US" b="1" dirty="0"/>
              <a:t>     </a:t>
            </a:r>
            <a:r>
              <a:rPr lang="en-US" b="1" u="sng" dirty="0"/>
              <a:t>ACTS 2:38</a:t>
            </a:r>
          </a:p>
          <a:p>
            <a:pPr>
              <a:buFontTx/>
              <a:buNone/>
              <a:defRPr/>
            </a:pPr>
            <a:r>
              <a:rPr lang="en-US" b="1" u="sng" dirty="0"/>
              <a:t>CONFESS </a:t>
            </a:r>
            <a:r>
              <a:rPr lang="en-US" dirty="0"/>
              <a:t>  Christ as Lord                   </a:t>
            </a:r>
            <a:r>
              <a:rPr lang="en-US" b="1" u="sng" dirty="0"/>
              <a:t>ROMANS 10:10</a:t>
            </a:r>
          </a:p>
          <a:p>
            <a:pPr>
              <a:buFontTx/>
              <a:buNone/>
              <a:defRPr/>
            </a:pPr>
            <a:r>
              <a:rPr lang="en-US" dirty="0"/>
              <a:t>                                                                   </a:t>
            </a:r>
            <a:r>
              <a:rPr lang="en-US" b="1" u="sng" dirty="0"/>
              <a:t>ACTS 8:37-38</a:t>
            </a:r>
          </a:p>
          <a:p>
            <a:pPr>
              <a:buFontTx/>
              <a:buNone/>
              <a:defRPr/>
            </a:pPr>
            <a:r>
              <a:rPr lang="en-US" b="1" u="sng" dirty="0"/>
              <a:t>Be Baptized</a:t>
            </a:r>
            <a:r>
              <a:rPr lang="en-US" dirty="0"/>
              <a:t>       </a:t>
            </a:r>
            <a:r>
              <a:rPr lang="en-US" b="1" u="sng" dirty="0"/>
              <a:t>ACTS 2:38, 22:16, GALATIANS 3:27</a:t>
            </a:r>
          </a:p>
          <a:p>
            <a:pPr marL="0" indent="0">
              <a:buFontTx/>
              <a:buNone/>
              <a:defRPr/>
            </a:pPr>
            <a:r>
              <a:rPr lang="en-US" b="1" u="sng" dirty="0"/>
              <a:t>Remain Faithful</a:t>
            </a:r>
            <a:r>
              <a:rPr lang="en-US" b="1" dirty="0"/>
              <a:t>                                     </a:t>
            </a:r>
            <a:r>
              <a:rPr lang="en-US" b="1" u="sng" dirty="0"/>
              <a:t>Revelation 2:10</a:t>
            </a:r>
          </a:p>
          <a:p>
            <a:endParaRPr lang="en-US" dirty="0"/>
          </a:p>
        </p:txBody>
      </p:sp>
    </p:spTree>
    <p:extLst>
      <p:ext uri="{BB962C8B-B14F-4D97-AF65-F5344CB8AC3E}">
        <p14:creationId xmlns:p14="http://schemas.microsoft.com/office/powerpoint/2010/main" val="27582347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01762"/>
          </a:xfrm>
        </p:spPr>
        <p:txBody>
          <a:bodyPr>
            <a:normAutofit fontScale="90000"/>
          </a:bodyPr>
          <a:lstStyle/>
          <a:p>
            <a:r>
              <a:rPr lang="en-US" b="1" dirty="0"/>
              <a:t>CHOOSE WHOM YOU WILL SERVE</a:t>
            </a:r>
            <a:r>
              <a:rPr lang="en-US" dirty="0"/>
              <a:t/>
            </a:r>
            <a:br>
              <a:rPr lang="en-US" dirty="0"/>
            </a:br>
            <a:r>
              <a:rPr lang="en-US" b="1" i="1" dirty="0"/>
              <a:t>(Joshua 24:15)</a:t>
            </a:r>
            <a:r>
              <a:rPr lang="en-US" dirty="0"/>
              <a:t/>
            </a:r>
            <a:br>
              <a:rPr lang="en-US" dirty="0"/>
            </a:br>
            <a:endParaRPr lang="en-US" dirty="0"/>
          </a:p>
        </p:txBody>
      </p:sp>
      <p:pic>
        <p:nvPicPr>
          <p:cNvPr id="1026" name="Picture 2" descr="C:\Users\Gavin\AppData\Local\Microsoft\Windows\Temporary Internet Files\Content.IE5\TN82V57Z\MP900449057[1].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348978" y="1828800"/>
            <a:ext cx="6446044" cy="4297363"/>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2514600" y="3581400"/>
            <a:ext cx="12192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God</a:t>
            </a:r>
            <a:r>
              <a:rPr lang="en-US" dirty="0" smtClean="0"/>
              <a:t> </a:t>
            </a:r>
            <a:endParaRPr lang="en-US" dirty="0"/>
          </a:p>
        </p:txBody>
      </p:sp>
      <p:sp>
        <p:nvSpPr>
          <p:cNvPr id="5" name="Rectangle 4"/>
          <p:cNvSpPr/>
          <p:nvPr/>
        </p:nvSpPr>
        <p:spPr>
          <a:xfrm>
            <a:off x="5486400" y="3091441"/>
            <a:ext cx="914400" cy="38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Satan</a:t>
            </a:r>
            <a:endParaRPr lang="en-US" b="1" dirty="0"/>
          </a:p>
        </p:txBody>
      </p:sp>
    </p:spTree>
    <p:extLst>
      <p:ext uri="{BB962C8B-B14F-4D97-AF65-F5344CB8AC3E}">
        <p14:creationId xmlns:p14="http://schemas.microsoft.com/office/powerpoint/2010/main" val="12095277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CHOOSE WHOM YOU WILL SERVE</a:t>
            </a:r>
            <a:endParaRPr lang="en-US" dirty="0"/>
          </a:p>
        </p:txBody>
      </p:sp>
      <p:sp>
        <p:nvSpPr>
          <p:cNvPr id="3" name="Content Placeholder 2"/>
          <p:cNvSpPr>
            <a:spLocks noGrp="1"/>
          </p:cNvSpPr>
          <p:nvPr>
            <p:ph idx="1"/>
          </p:nvPr>
        </p:nvSpPr>
        <p:spPr>
          <a:xfrm>
            <a:off x="152400" y="1447800"/>
            <a:ext cx="8839200" cy="5105400"/>
          </a:xfrm>
        </p:spPr>
        <p:txBody>
          <a:bodyPr/>
          <a:lstStyle/>
          <a:p>
            <a:r>
              <a:rPr lang="en-US" b="1" dirty="0"/>
              <a:t>Introduction</a:t>
            </a:r>
            <a:r>
              <a:rPr lang="en-US" dirty="0"/>
              <a:t>: 1. While there are some situations or circumstances where we “may not” have a choice such as a “accident” or some “medical conditions”  we still have “the right of choice” regarding how to handle or respond to the </a:t>
            </a:r>
            <a:r>
              <a:rPr lang="en-US" dirty="0" smtClean="0"/>
              <a:t>“after math” </a:t>
            </a:r>
            <a:r>
              <a:rPr lang="en-US" dirty="0"/>
              <a:t>of those events</a:t>
            </a:r>
            <a:r>
              <a:rPr lang="en-US" dirty="0" smtClean="0"/>
              <a:t>.</a:t>
            </a:r>
          </a:p>
          <a:p>
            <a:endParaRPr lang="en-US" dirty="0"/>
          </a:p>
          <a:p>
            <a:r>
              <a:rPr lang="en-US" dirty="0"/>
              <a:t>Se we can say that in “most all situations</a:t>
            </a:r>
            <a:r>
              <a:rPr lang="en-US" dirty="0" smtClean="0"/>
              <a:t>” we have the “power of choice” – “to Choose”.</a:t>
            </a:r>
            <a:endParaRPr lang="en-US" dirty="0"/>
          </a:p>
          <a:p>
            <a:endParaRPr lang="en-US" dirty="0"/>
          </a:p>
        </p:txBody>
      </p:sp>
    </p:spTree>
    <p:extLst>
      <p:ext uri="{BB962C8B-B14F-4D97-AF65-F5344CB8AC3E}">
        <p14:creationId xmlns:p14="http://schemas.microsoft.com/office/powerpoint/2010/main" val="19314391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CHOOSE WHOM YOU WILL SERVE</a:t>
            </a:r>
            <a:endParaRPr lang="en-US" dirty="0"/>
          </a:p>
        </p:txBody>
      </p:sp>
      <p:sp>
        <p:nvSpPr>
          <p:cNvPr id="3" name="Content Placeholder 2"/>
          <p:cNvSpPr>
            <a:spLocks noGrp="1"/>
          </p:cNvSpPr>
          <p:nvPr>
            <p:ph idx="1"/>
          </p:nvPr>
        </p:nvSpPr>
        <p:spPr>
          <a:xfrm>
            <a:off x="152400" y="1600200"/>
            <a:ext cx="8839200" cy="5105400"/>
          </a:xfrm>
        </p:spPr>
        <p:txBody>
          <a:bodyPr>
            <a:normAutofit fontScale="92500" lnSpcReduction="10000"/>
          </a:bodyPr>
          <a:lstStyle/>
          <a:p>
            <a:pPr marL="0" indent="0">
              <a:buNone/>
            </a:pPr>
            <a:r>
              <a:rPr lang="en-US" dirty="0"/>
              <a:t>The right or ability to choose is an attribute that God has given to </a:t>
            </a:r>
            <a:r>
              <a:rPr lang="en-US" dirty="0" smtClean="0"/>
              <a:t>mankind that </a:t>
            </a:r>
            <a:r>
              <a:rPr lang="en-US" dirty="0"/>
              <a:t>we cherish.</a:t>
            </a:r>
          </a:p>
          <a:p>
            <a:pPr marL="0" indent="0">
              <a:buNone/>
            </a:pPr>
            <a:r>
              <a:rPr lang="en-US" dirty="0"/>
              <a:t>2. This has its advantages as well as its disadvantages.</a:t>
            </a:r>
          </a:p>
          <a:p>
            <a:pPr marL="0" indent="0">
              <a:buNone/>
            </a:pPr>
            <a:r>
              <a:rPr lang="en-US" dirty="0" smtClean="0"/>
              <a:t>     a</a:t>
            </a:r>
            <a:r>
              <a:rPr lang="en-US" dirty="0"/>
              <a:t>. My eternal destiny rests in my own hands and the </a:t>
            </a:r>
            <a:r>
              <a:rPr lang="en-US" dirty="0" smtClean="0"/>
              <a:t>  	choice </a:t>
            </a:r>
            <a:r>
              <a:rPr lang="en-US" dirty="0"/>
              <a:t>is mine.</a:t>
            </a:r>
          </a:p>
          <a:p>
            <a:pPr marL="0" indent="0">
              <a:buNone/>
            </a:pPr>
            <a:r>
              <a:rPr lang="en-US" dirty="0"/>
              <a:t> </a:t>
            </a:r>
            <a:r>
              <a:rPr lang="en-US" dirty="0" smtClean="0"/>
              <a:t>    b</a:t>
            </a:r>
            <a:r>
              <a:rPr lang="en-US" dirty="0"/>
              <a:t>. However, I sometimes wish I could make that </a:t>
            </a:r>
            <a:r>
              <a:rPr lang="en-US" dirty="0" smtClean="0"/>
              <a:t>	choice </a:t>
            </a:r>
            <a:r>
              <a:rPr lang="en-US" dirty="0"/>
              <a:t>for others.</a:t>
            </a:r>
          </a:p>
          <a:p>
            <a:pPr marL="0" indent="0">
              <a:buNone/>
            </a:pPr>
            <a:r>
              <a:rPr lang="en-US" dirty="0"/>
              <a:t>3. In this lesson we will examine three choices that </a:t>
            </a:r>
            <a:r>
              <a:rPr lang="en-US" dirty="0" smtClean="0"/>
              <a:t> 	were </a:t>
            </a:r>
            <a:r>
              <a:rPr lang="en-US" dirty="0"/>
              <a:t>presented and </a:t>
            </a:r>
            <a:r>
              <a:rPr lang="en-US" dirty="0" smtClean="0"/>
              <a:t>three different </a:t>
            </a:r>
            <a:r>
              <a:rPr lang="en-US" dirty="0"/>
              <a:t>responses.</a:t>
            </a:r>
          </a:p>
          <a:p>
            <a:pPr marL="0" indent="0">
              <a:buNone/>
            </a:pPr>
            <a:r>
              <a:rPr lang="en-US" dirty="0"/>
              <a:t>4. As we examine these choices, attempt to identify </a:t>
            </a:r>
            <a:r>
              <a:rPr lang="en-US" dirty="0" smtClean="0"/>
              <a:t>	who </a:t>
            </a:r>
            <a:r>
              <a:rPr lang="en-US" dirty="0"/>
              <a:t>you are most like.</a:t>
            </a:r>
          </a:p>
          <a:p>
            <a:endParaRPr lang="en-US" dirty="0"/>
          </a:p>
        </p:txBody>
      </p:sp>
    </p:spTree>
    <p:extLst>
      <p:ext uri="{BB962C8B-B14F-4D97-AF65-F5344CB8AC3E}">
        <p14:creationId xmlns:p14="http://schemas.microsoft.com/office/powerpoint/2010/main" val="76938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fontScale="90000"/>
          </a:bodyPr>
          <a:lstStyle/>
          <a:p>
            <a:r>
              <a:rPr lang="en-US" b="1" dirty="0" smtClean="0"/>
              <a:t/>
            </a:r>
            <a:br>
              <a:rPr lang="en-US" b="1" dirty="0" smtClean="0"/>
            </a:br>
            <a:r>
              <a:rPr lang="en-US" b="1" dirty="0" smtClean="0"/>
              <a:t>I</a:t>
            </a:r>
            <a:r>
              <a:rPr lang="en-US" b="1" dirty="0"/>
              <a:t>. A Choice Offered By Jeremiah</a:t>
            </a:r>
            <a:r>
              <a:rPr lang="en-US" dirty="0"/>
              <a:t/>
            </a:r>
            <a:br>
              <a:rPr lang="en-US" dirty="0"/>
            </a:br>
            <a:endParaRPr lang="en-US" dirty="0"/>
          </a:p>
        </p:txBody>
      </p:sp>
      <p:sp>
        <p:nvSpPr>
          <p:cNvPr id="3" name="Content Placeholder 2"/>
          <p:cNvSpPr>
            <a:spLocks noGrp="1"/>
          </p:cNvSpPr>
          <p:nvPr>
            <p:ph idx="1"/>
          </p:nvPr>
        </p:nvSpPr>
        <p:spPr>
          <a:xfrm>
            <a:off x="228600" y="1295400"/>
            <a:ext cx="8458200" cy="5334000"/>
          </a:xfrm>
        </p:spPr>
        <p:txBody>
          <a:bodyPr>
            <a:normAutofit fontScale="70000" lnSpcReduction="20000"/>
          </a:bodyPr>
          <a:lstStyle/>
          <a:p>
            <a:pPr marL="514350" indent="-514350">
              <a:buAutoNum type="alphaUcPeriod"/>
            </a:pPr>
            <a:r>
              <a:rPr lang="en-US" dirty="0" smtClean="0"/>
              <a:t>(</a:t>
            </a:r>
            <a:r>
              <a:rPr lang="en-US" b="1" dirty="0"/>
              <a:t>Jeremiah 6:14-16</a:t>
            </a:r>
            <a:r>
              <a:rPr lang="en-US" dirty="0" smtClean="0"/>
              <a:t>).</a:t>
            </a:r>
            <a:r>
              <a:rPr lang="en-US" baseline="30000" dirty="0" smtClean="0"/>
              <a:t> </a:t>
            </a:r>
          </a:p>
          <a:p>
            <a:pPr marL="0" indent="0">
              <a:buNone/>
            </a:pPr>
            <a:r>
              <a:rPr lang="en-US" baseline="30000" dirty="0" smtClean="0"/>
              <a:t>  14</a:t>
            </a:r>
            <a:r>
              <a:rPr lang="en-US" dirty="0" smtClean="0"/>
              <a:t> </a:t>
            </a:r>
            <a:r>
              <a:rPr lang="en-US" b="1" dirty="0" smtClean="0"/>
              <a:t>They have also healed the hurt of My people slightly, </a:t>
            </a:r>
            <a:br>
              <a:rPr lang="en-US" b="1" dirty="0" smtClean="0"/>
            </a:br>
            <a:r>
              <a:rPr lang="en-US" b="1" dirty="0" smtClean="0"/>
              <a:t>      Saying, ‘Peace, peace!’ </a:t>
            </a:r>
            <a:br>
              <a:rPr lang="en-US" b="1" dirty="0" smtClean="0"/>
            </a:br>
            <a:r>
              <a:rPr lang="en-US" b="1" dirty="0" smtClean="0"/>
              <a:t>      When </a:t>
            </a:r>
            <a:r>
              <a:rPr lang="en-US" b="1" i="1" dirty="0" smtClean="0"/>
              <a:t>there is</a:t>
            </a:r>
            <a:r>
              <a:rPr lang="en-US" b="1" dirty="0" smtClean="0"/>
              <a:t> no peace. </a:t>
            </a:r>
            <a:br>
              <a:rPr lang="en-US" b="1" dirty="0" smtClean="0"/>
            </a:br>
            <a:r>
              <a:rPr lang="en-US" b="1" dirty="0" smtClean="0"/>
              <a:t>  </a:t>
            </a:r>
            <a:r>
              <a:rPr lang="en-US" b="1" baseline="30000" dirty="0" smtClean="0"/>
              <a:t>15</a:t>
            </a:r>
            <a:r>
              <a:rPr lang="en-US" b="1" dirty="0" smtClean="0"/>
              <a:t> Were they ashamed when they had committed abomination? </a:t>
            </a:r>
            <a:br>
              <a:rPr lang="en-US" b="1" dirty="0" smtClean="0"/>
            </a:br>
            <a:r>
              <a:rPr lang="en-US" b="1" dirty="0" smtClean="0"/>
              <a:t>      No! They were not at all ashamed; </a:t>
            </a:r>
            <a:br>
              <a:rPr lang="en-US" b="1" dirty="0" smtClean="0"/>
            </a:br>
            <a:r>
              <a:rPr lang="en-US" b="1" dirty="0" smtClean="0"/>
              <a:t>      Nor did they know how to blush. </a:t>
            </a:r>
            <a:br>
              <a:rPr lang="en-US" b="1" dirty="0" smtClean="0"/>
            </a:br>
            <a:r>
              <a:rPr lang="en-US" b="1" dirty="0" smtClean="0"/>
              <a:t>      Therefore they shall fall among those who fall; </a:t>
            </a:r>
            <a:br>
              <a:rPr lang="en-US" b="1" dirty="0" smtClean="0"/>
            </a:br>
            <a:r>
              <a:rPr lang="en-US" b="1" dirty="0" smtClean="0"/>
              <a:t>      At the time I punish them, </a:t>
            </a:r>
            <a:br>
              <a:rPr lang="en-US" b="1" dirty="0" smtClean="0"/>
            </a:br>
            <a:r>
              <a:rPr lang="en-US" b="1" dirty="0" smtClean="0"/>
              <a:t>      They shall be cast down,” says the LORD. </a:t>
            </a:r>
            <a:br>
              <a:rPr lang="en-US" b="1" dirty="0" smtClean="0"/>
            </a:br>
            <a:r>
              <a:rPr lang="en-US" b="1" dirty="0" smtClean="0"/>
              <a:t/>
            </a:r>
            <a:br>
              <a:rPr lang="en-US" b="1" dirty="0" smtClean="0"/>
            </a:br>
            <a:r>
              <a:rPr lang="en-US" b="1" baseline="30000" dirty="0" smtClean="0"/>
              <a:t>16</a:t>
            </a:r>
            <a:r>
              <a:rPr lang="en-US" b="1" dirty="0" smtClean="0"/>
              <a:t> Thus says the LORD:  </a:t>
            </a:r>
            <a:br>
              <a:rPr lang="en-US" b="1" dirty="0" smtClean="0"/>
            </a:br>
            <a:r>
              <a:rPr lang="en-US" b="1" dirty="0" smtClean="0"/>
              <a:t>      “ Stand in the ways and see, </a:t>
            </a:r>
            <a:br>
              <a:rPr lang="en-US" b="1" dirty="0" smtClean="0"/>
            </a:br>
            <a:r>
              <a:rPr lang="en-US" b="1" dirty="0" smtClean="0"/>
              <a:t>      And ask for the old paths, where the good way </a:t>
            </a:r>
            <a:r>
              <a:rPr lang="en-US" b="1" i="1" dirty="0" smtClean="0"/>
              <a:t>is,</a:t>
            </a:r>
            <a:r>
              <a:rPr lang="en-US" b="1" dirty="0" smtClean="0"/>
              <a:t/>
            </a:r>
            <a:br>
              <a:rPr lang="en-US" b="1" dirty="0" smtClean="0"/>
            </a:br>
            <a:r>
              <a:rPr lang="en-US" b="1" dirty="0" smtClean="0"/>
              <a:t>      And walk in it; </a:t>
            </a:r>
            <a:br>
              <a:rPr lang="en-US" b="1" dirty="0" smtClean="0"/>
            </a:br>
            <a:r>
              <a:rPr lang="en-US" b="1" dirty="0" smtClean="0"/>
              <a:t>      Then you will find rest for your souls. </a:t>
            </a:r>
            <a:br>
              <a:rPr lang="en-US" b="1" dirty="0" smtClean="0"/>
            </a:br>
            <a:r>
              <a:rPr lang="en-US" b="1" dirty="0" smtClean="0"/>
              <a:t>      But they said, ‘</a:t>
            </a:r>
            <a:r>
              <a:rPr lang="en-US" b="1" dirty="0" smtClean="0">
                <a:solidFill>
                  <a:srgbClr val="C00000"/>
                </a:solidFill>
              </a:rPr>
              <a:t>We will not walk </a:t>
            </a:r>
            <a:r>
              <a:rPr lang="en-US" b="1" i="1" dirty="0" smtClean="0">
                <a:solidFill>
                  <a:srgbClr val="C00000"/>
                </a:solidFill>
              </a:rPr>
              <a:t>in it</a:t>
            </a:r>
            <a:r>
              <a:rPr lang="en-US" b="1" i="1" dirty="0" smtClean="0"/>
              <a:t>.</a:t>
            </a:r>
            <a:r>
              <a:rPr lang="en-US" b="1" dirty="0" smtClean="0"/>
              <a:t>’ </a:t>
            </a:r>
            <a:endParaRPr lang="en-US" b="1" dirty="0"/>
          </a:p>
          <a:p>
            <a:pPr marL="0" indent="0">
              <a:buNone/>
            </a:pPr>
            <a:r>
              <a:rPr lang="en-US" dirty="0" smtClean="0"/>
              <a:t>(NKJV)</a:t>
            </a:r>
            <a:endParaRPr lang="en-US" dirty="0"/>
          </a:p>
        </p:txBody>
      </p:sp>
    </p:spTree>
    <p:extLst>
      <p:ext uri="{BB962C8B-B14F-4D97-AF65-F5344CB8AC3E}">
        <p14:creationId xmlns:p14="http://schemas.microsoft.com/office/powerpoint/2010/main" val="6381014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 Choice Offered By Jeremiah</a:t>
            </a:r>
            <a:endParaRPr lang="en-US" dirty="0"/>
          </a:p>
        </p:txBody>
      </p:sp>
      <p:sp>
        <p:nvSpPr>
          <p:cNvPr id="3" name="Content Placeholder 2"/>
          <p:cNvSpPr>
            <a:spLocks noGrp="1"/>
          </p:cNvSpPr>
          <p:nvPr>
            <p:ph idx="1"/>
          </p:nvPr>
        </p:nvSpPr>
        <p:spPr>
          <a:xfrm>
            <a:off x="152400" y="1600200"/>
            <a:ext cx="8839200" cy="4953000"/>
          </a:xfrm>
        </p:spPr>
        <p:txBody>
          <a:bodyPr/>
          <a:lstStyle/>
          <a:p>
            <a:pPr marL="0" indent="0">
              <a:buNone/>
            </a:pPr>
            <a:r>
              <a:rPr lang="en-US" dirty="0"/>
              <a:t>B. The people were guilty of many sins (</a:t>
            </a:r>
            <a:r>
              <a:rPr lang="en-US" b="1" dirty="0"/>
              <a:t>Jeremiah 5</a:t>
            </a:r>
            <a:r>
              <a:rPr lang="en-US" dirty="0"/>
              <a:t>).</a:t>
            </a:r>
          </a:p>
          <a:p>
            <a:r>
              <a:rPr lang="en-US" dirty="0"/>
              <a:t>1. They swore falsely (v. 2).</a:t>
            </a:r>
          </a:p>
          <a:p>
            <a:r>
              <a:rPr lang="en-US" dirty="0"/>
              <a:t>2. Idolatry (v. 7).</a:t>
            </a:r>
          </a:p>
          <a:p>
            <a:r>
              <a:rPr lang="en-US" dirty="0"/>
              <a:t>3. Adultery (vs. 7-8).</a:t>
            </a:r>
          </a:p>
          <a:p>
            <a:r>
              <a:rPr lang="en-US" dirty="0"/>
              <a:t>4. They lied about God (v. 12).</a:t>
            </a:r>
          </a:p>
          <a:p>
            <a:r>
              <a:rPr lang="en-US" dirty="0"/>
              <a:t>5. They prophesied falsely (v. 31).</a:t>
            </a:r>
          </a:p>
          <a:p>
            <a:endParaRPr lang="en-US" dirty="0"/>
          </a:p>
        </p:txBody>
      </p:sp>
    </p:spTree>
    <p:extLst>
      <p:ext uri="{BB962C8B-B14F-4D97-AF65-F5344CB8AC3E}">
        <p14:creationId xmlns:p14="http://schemas.microsoft.com/office/powerpoint/2010/main" val="20102870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 Choice Offered By Jeremiah</a:t>
            </a:r>
            <a:endParaRPr lang="en-US" dirty="0"/>
          </a:p>
        </p:txBody>
      </p:sp>
      <p:sp>
        <p:nvSpPr>
          <p:cNvPr id="3" name="Content Placeholder 2"/>
          <p:cNvSpPr>
            <a:spLocks noGrp="1"/>
          </p:cNvSpPr>
          <p:nvPr>
            <p:ph idx="1"/>
          </p:nvPr>
        </p:nvSpPr>
        <p:spPr/>
        <p:txBody>
          <a:bodyPr>
            <a:normAutofit lnSpcReduction="10000"/>
          </a:bodyPr>
          <a:lstStyle/>
          <a:p>
            <a:r>
              <a:rPr lang="en-US" dirty="0"/>
              <a:t>C. </a:t>
            </a:r>
            <a:r>
              <a:rPr lang="en-US" b="1" u="sng" dirty="0"/>
              <a:t>They were given the choice </a:t>
            </a:r>
            <a:r>
              <a:rPr lang="en-US" dirty="0"/>
              <a:t>to walk in the ways of God and find rest for their </a:t>
            </a:r>
            <a:r>
              <a:rPr lang="en-US" dirty="0" smtClean="0"/>
              <a:t>souls or continue to suffer the consequences of their disobedience.</a:t>
            </a:r>
            <a:endParaRPr lang="en-US" dirty="0"/>
          </a:p>
          <a:p>
            <a:endParaRPr lang="en-US" dirty="0" smtClean="0"/>
          </a:p>
          <a:p>
            <a:endParaRPr lang="en-US" dirty="0"/>
          </a:p>
          <a:p>
            <a:endParaRPr lang="en-US" dirty="0" smtClean="0"/>
          </a:p>
          <a:p>
            <a:r>
              <a:rPr lang="en-US" dirty="0" smtClean="0"/>
              <a:t>D</a:t>
            </a:r>
            <a:r>
              <a:rPr lang="en-US" dirty="0"/>
              <a:t>. However, they said, </a:t>
            </a:r>
            <a:r>
              <a:rPr lang="en-US" b="1" dirty="0">
                <a:solidFill>
                  <a:srgbClr val="C00000"/>
                </a:solidFill>
              </a:rPr>
              <a:t>“We will not walk therein.”</a:t>
            </a:r>
          </a:p>
          <a:p>
            <a:endParaRPr lang="en-US" dirty="0"/>
          </a:p>
        </p:txBody>
      </p:sp>
    </p:spTree>
    <p:extLst>
      <p:ext uri="{BB962C8B-B14F-4D97-AF65-F5344CB8AC3E}">
        <p14:creationId xmlns:p14="http://schemas.microsoft.com/office/powerpoint/2010/main" val="14546151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fontScale="90000"/>
          </a:bodyPr>
          <a:lstStyle/>
          <a:p>
            <a:r>
              <a:rPr lang="en-US" b="1" dirty="0" smtClean="0"/>
              <a:t/>
            </a:r>
            <a:br>
              <a:rPr lang="en-US" b="1" dirty="0" smtClean="0"/>
            </a:br>
            <a:r>
              <a:rPr lang="en-US" b="1" dirty="0" smtClean="0"/>
              <a:t>II</a:t>
            </a:r>
            <a:r>
              <a:rPr lang="en-US" b="1" dirty="0"/>
              <a:t>. A Choice Offered By Elijah</a:t>
            </a:r>
            <a:r>
              <a:rPr lang="en-US" dirty="0"/>
              <a:t/>
            </a:r>
            <a:br>
              <a:rPr lang="en-US" dirty="0"/>
            </a:br>
            <a:endParaRPr lang="en-US" dirty="0"/>
          </a:p>
        </p:txBody>
      </p:sp>
      <p:sp>
        <p:nvSpPr>
          <p:cNvPr id="3" name="Content Placeholder 2"/>
          <p:cNvSpPr>
            <a:spLocks noGrp="1"/>
          </p:cNvSpPr>
          <p:nvPr>
            <p:ph idx="1"/>
          </p:nvPr>
        </p:nvSpPr>
        <p:spPr>
          <a:xfrm>
            <a:off x="152400" y="1219200"/>
            <a:ext cx="8839200" cy="5257800"/>
          </a:xfrm>
        </p:spPr>
        <p:txBody>
          <a:bodyPr>
            <a:normAutofit fontScale="92500" lnSpcReduction="20000"/>
          </a:bodyPr>
          <a:lstStyle/>
          <a:p>
            <a:pPr marL="0" indent="0">
              <a:buNone/>
            </a:pPr>
            <a:r>
              <a:rPr lang="en-US" dirty="0"/>
              <a:t>A. (</a:t>
            </a:r>
            <a:r>
              <a:rPr lang="en-US" b="1" dirty="0"/>
              <a:t>1 Kings 18:21-40</a:t>
            </a:r>
            <a:r>
              <a:rPr lang="en-US" dirty="0" smtClean="0"/>
              <a:t>).  (Let’s read it together.)</a:t>
            </a:r>
            <a:endParaRPr lang="en-US" dirty="0"/>
          </a:p>
          <a:p>
            <a:pPr marL="0" indent="0">
              <a:buNone/>
            </a:pPr>
            <a:r>
              <a:rPr lang="en-US" dirty="0"/>
              <a:t>B. God’s people were wicked under the leadership of Ahab and Jezebel.</a:t>
            </a:r>
          </a:p>
          <a:p>
            <a:pPr marL="0" indent="0">
              <a:buNone/>
            </a:pPr>
            <a:r>
              <a:rPr lang="en-US" dirty="0"/>
              <a:t>C. When Ahab and Elijah met, there was a showdown.</a:t>
            </a:r>
          </a:p>
          <a:p>
            <a:pPr marL="0" indent="0">
              <a:buNone/>
            </a:pPr>
            <a:r>
              <a:rPr lang="en-US" dirty="0"/>
              <a:t>D. Elijah </a:t>
            </a:r>
            <a:r>
              <a:rPr lang="en-US" b="1" u="sng" dirty="0"/>
              <a:t>called for the people to make a decision and quite straddling the fence</a:t>
            </a:r>
            <a:r>
              <a:rPr lang="en-US" b="1" u="sng" dirty="0" smtClean="0"/>
              <a:t>. </a:t>
            </a:r>
          </a:p>
          <a:p>
            <a:pPr marL="0" indent="0">
              <a:buNone/>
            </a:pPr>
            <a:r>
              <a:rPr lang="en-US" b="1" u="sng" dirty="0" smtClean="0"/>
              <a:t>Revelation 3:15 warns </a:t>
            </a:r>
            <a:r>
              <a:rPr lang="en-US" b="1" dirty="0" smtClean="0"/>
              <a:t>about “straddling the fence”, being “lukewarm”</a:t>
            </a:r>
          </a:p>
          <a:p>
            <a:pPr marL="0" indent="0">
              <a:buNone/>
            </a:pPr>
            <a:r>
              <a:rPr lang="en-US" baseline="30000" dirty="0" smtClean="0"/>
              <a:t>15</a:t>
            </a:r>
            <a:r>
              <a:rPr lang="en-US" dirty="0" smtClean="0"/>
              <a:t> “</a:t>
            </a:r>
            <a:r>
              <a:rPr lang="en-US" b="1" i="1" dirty="0" smtClean="0">
                <a:solidFill>
                  <a:srgbClr val="C00000"/>
                </a:solidFill>
              </a:rPr>
              <a:t>I know your works, that you are neither cold nor hot. I could wish you were cold or hot. </a:t>
            </a:r>
            <a:r>
              <a:rPr lang="en-US" b="1" i="1" baseline="30000" dirty="0" smtClean="0">
                <a:solidFill>
                  <a:srgbClr val="C00000"/>
                </a:solidFill>
              </a:rPr>
              <a:t>16</a:t>
            </a:r>
            <a:r>
              <a:rPr lang="en-US" b="1" i="1" dirty="0" smtClean="0">
                <a:solidFill>
                  <a:srgbClr val="C00000"/>
                </a:solidFill>
              </a:rPr>
              <a:t> So then, because you are lukewarm, and neither cold nor hot,</a:t>
            </a:r>
            <a:r>
              <a:rPr lang="en-US" b="1" i="1" baseline="30000" dirty="0" smtClean="0">
                <a:solidFill>
                  <a:srgbClr val="C00000"/>
                </a:solidFill>
              </a:rPr>
              <a:t>[</a:t>
            </a:r>
            <a:r>
              <a:rPr lang="en-US" b="1" i="1" baseline="30000" dirty="0" smtClean="0">
                <a:solidFill>
                  <a:srgbClr val="C00000"/>
                </a:solidFill>
                <a:hlinkClick r:id="rId2" tooltip="See footnote g"/>
              </a:rPr>
              <a:t>g</a:t>
            </a:r>
            <a:r>
              <a:rPr lang="en-US" b="1" i="1" baseline="30000" dirty="0" smtClean="0">
                <a:solidFill>
                  <a:srgbClr val="C00000"/>
                </a:solidFill>
              </a:rPr>
              <a:t>]</a:t>
            </a:r>
            <a:r>
              <a:rPr lang="en-US" b="1" i="1" dirty="0" smtClean="0">
                <a:solidFill>
                  <a:srgbClr val="C00000"/>
                </a:solidFill>
              </a:rPr>
              <a:t> I will vomit you out of My mouth</a:t>
            </a:r>
            <a:r>
              <a:rPr lang="en-US" dirty="0" smtClean="0"/>
              <a:t>.”</a:t>
            </a:r>
            <a:endParaRPr lang="en-US" b="1" dirty="0"/>
          </a:p>
          <a:p>
            <a:pPr marL="0" indent="0">
              <a:buNone/>
            </a:pPr>
            <a:endParaRPr lang="en-US" dirty="0"/>
          </a:p>
        </p:txBody>
      </p:sp>
    </p:spTree>
    <p:extLst>
      <p:ext uri="{BB962C8B-B14F-4D97-AF65-F5344CB8AC3E}">
        <p14:creationId xmlns:p14="http://schemas.microsoft.com/office/powerpoint/2010/main" val="19990077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 Choice Offered By Elijah</a:t>
            </a:r>
            <a:endParaRPr lang="en-US" dirty="0"/>
          </a:p>
        </p:txBody>
      </p:sp>
      <p:sp>
        <p:nvSpPr>
          <p:cNvPr id="3" name="Content Placeholder 2"/>
          <p:cNvSpPr>
            <a:spLocks noGrp="1"/>
          </p:cNvSpPr>
          <p:nvPr>
            <p:ph idx="1"/>
          </p:nvPr>
        </p:nvSpPr>
        <p:spPr/>
        <p:txBody>
          <a:bodyPr/>
          <a:lstStyle/>
          <a:p>
            <a:pPr marL="0" indent="0">
              <a:buNone/>
            </a:pPr>
            <a:r>
              <a:rPr lang="en-US" dirty="0" smtClean="0"/>
              <a:t>E. </a:t>
            </a:r>
            <a:r>
              <a:rPr lang="en-US" b="1" dirty="0" smtClean="0"/>
              <a:t>Their response was delayed</a:t>
            </a:r>
            <a:r>
              <a:rPr lang="en-US" dirty="0" smtClean="0"/>
              <a:t>.</a:t>
            </a:r>
          </a:p>
          <a:p>
            <a:pPr marL="0" indent="0">
              <a:buNone/>
            </a:pPr>
            <a:r>
              <a:rPr lang="en-US" dirty="0" smtClean="0"/>
              <a:t>    1. At first, they said nothing to him. </a:t>
            </a:r>
          </a:p>
          <a:p>
            <a:pPr marL="0" indent="0">
              <a:buNone/>
            </a:pPr>
            <a:r>
              <a:rPr lang="en-US" dirty="0" smtClean="0"/>
              <a:t>   </a:t>
            </a:r>
          </a:p>
          <a:p>
            <a:pPr marL="0" indent="0">
              <a:buNone/>
            </a:pPr>
            <a:r>
              <a:rPr lang="en-US" dirty="0" smtClean="0"/>
              <a:t>    2. </a:t>
            </a:r>
            <a:r>
              <a:rPr lang="en-US" b="1" dirty="0" smtClean="0"/>
              <a:t>Only after the miraculous display did they   	rally around Elijah</a:t>
            </a:r>
            <a:endParaRPr lang="en-US" b="1" dirty="0"/>
          </a:p>
        </p:txBody>
      </p:sp>
    </p:spTree>
    <p:extLst>
      <p:ext uri="{BB962C8B-B14F-4D97-AF65-F5344CB8AC3E}">
        <p14:creationId xmlns:p14="http://schemas.microsoft.com/office/powerpoint/2010/main" val="361778926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2164</TotalTime>
  <Words>792</Words>
  <Application>Microsoft Office PowerPoint</Application>
  <PresentationFormat>On-screen Show (4:3)</PresentationFormat>
  <Paragraphs>72</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Welcome to our Services</vt:lpstr>
      <vt:lpstr>CHOOSE WHOM YOU WILL SERVE (Joshua 24:15) </vt:lpstr>
      <vt:lpstr>CHOOSE WHOM YOU WILL SERVE</vt:lpstr>
      <vt:lpstr>CHOOSE WHOM YOU WILL SERVE</vt:lpstr>
      <vt:lpstr> I. A Choice Offered By Jeremiah </vt:lpstr>
      <vt:lpstr>A Choice Offered By Jeremiah</vt:lpstr>
      <vt:lpstr>A Choice Offered By Jeremiah</vt:lpstr>
      <vt:lpstr> II. A Choice Offered By Elijah </vt:lpstr>
      <vt:lpstr>A Choice Offered By Elijah</vt:lpstr>
      <vt:lpstr> III. A Choice Offered By Joshua </vt:lpstr>
      <vt:lpstr>A Choice Offered By Joshua</vt:lpstr>
      <vt:lpstr>Conclusion:</vt:lpstr>
      <vt:lpstr>Choose Whom You Will Serve</vt:lpstr>
      <vt:lpstr>What Must You Do To Be Saved?</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Gavin</dc:creator>
  <cp:lastModifiedBy>Gavin</cp:lastModifiedBy>
  <cp:revision>11</cp:revision>
  <dcterms:created xsi:type="dcterms:W3CDTF">2012-01-06T18:38:25Z</dcterms:created>
  <dcterms:modified xsi:type="dcterms:W3CDTF">2012-01-08T06:43:01Z</dcterms:modified>
</cp:coreProperties>
</file>